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8" r:id="rId4"/>
    <p:sldMasterId id="2147483687" r:id="rId5"/>
  </p:sldMasterIdLst>
  <p:notesMasterIdLst>
    <p:notesMasterId r:id="rId17"/>
  </p:notesMasterIdLst>
  <p:handoutMasterIdLst>
    <p:handoutMasterId r:id="rId18"/>
  </p:handoutMasterIdLst>
  <p:sldIdLst>
    <p:sldId id="1562" r:id="rId6"/>
    <p:sldId id="1674" r:id="rId7"/>
    <p:sldId id="1612" r:id="rId8"/>
    <p:sldId id="1670" r:id="rId9"/>
    <p:sldId id="1681" r:id="rId10"/>
    <p:sldId id="1683" r:id="rId11"/>
    <p:sldId id="1684" r:id="rId12"/>
    <p:sldId id="1672" r:id="rId13"/>
    <p:sldId id="1673" r:id="rId14"/>
    <p:sldId id="1675" r:id="rId15"/>
    <p:sldId id="448" r:id="rId16"/>
  </p:sldIdLst>
  <p:sldSz cx="9906000" cy="6858000" type="A4"/>
  <p:notesSz cx="6858000" cy="9144000"/>
  <p:embeddedFontLst>
    <p:embeddedFont>
      <p:font typeface="Arial Black" panose="020B0A04020102020204" pitchFamily="34" charset="0"/>
      <p:bold r:id="rId19"/>
    </p:embeddedFont>
    <p:embeddedFont>
      <p:font typeface="Pretendard" panose="02000503000000020004" pitchFamily="50" charset="-127"/>
      <p:regular r:id="rId20"/>
    </p:embeddedFont>
    <p:embeddedFont>
      <p:font typeface="나눔고딕" panose="020D0604000000000000" pitchFamily="50" charset="-127"/>
      <p:regular r:id="rId21"/>
      <p:bold r:id="rId22"/>
    </p:embeddedFont>
    <p:embeddedFont>
      <p:font typeface="나눔스퀘어" panose="020B0600000101010101" pitchFamily="50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◆ 기본형" id="{8C71FDD3-BD57-42CC-9B4E-3AE100384266}">
          <p14:sldIdLst>
            <p14:sldId id="1562"/>
            <p14:sldId id="1674"/>
            <p14:sldId id="1612"/>
            <p14:sldId id="1670"/>
            <p14:sldId id="1681"/>
            <p14:sldId id="1683"/>
            <p14:sldId id="1684"/>
            <p14:sldId id="1672"/>
            <p14:sldId id="1673"/>
            <p14:sldId id="1675"/>
            <p14:sldId id="44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BC47"/>
    <a:srgbClr val="33DED6"/>
    <a:srgbClr val="151515"/>
    <a:srgbClr val="FFB700"/>
    <a:srgbClr val="186391"/>
    <a:srgbClr val="0587AF"/>
    <a:srgbClr val="EBF3F5"/>
    <a:srgbClr val="ADB9CA"/>
    <a:srgbClr val="F1F2F7"/>
    <a:srgbClr val="F2F3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96" autoAdjust="0"/>
    <p:restoredTop sz="87435" autoAdjust="0"/>
  </p:normalViewPr>
  <p:slideViewPr>
    <p:cSldViewPr snapToGrid="0">
      <p:cViewPr varScale="1">
        <p:scale>
          <a:sx n="96" d="100"/>
          <a:sy n="96" d="100"/>
        </p:scale>
        <p:origin x="177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handoutMaster" Target="handoutMasters/handoutMaster1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6.fntdata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font" Target="fonts/font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E1F864-B7DA-4A5B-9866-0F6DFDE9F4D4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497741-9994-4F35-840D-6E51001A1D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7905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CED4C8-5212-4CBF-A987-580EFF798878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6CB721-88FA-4900-8062-13E76D4002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696377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6CB721-88FA-4900-8062-13E76D4002B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68750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540DCB-B1D7-EB35-FA12-0BC25E8080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B68102B-6E43-2F75-AF0D-76A543C7E4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F04B8D7-78EB-7C8A-DFBB-2C94A2CA78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7BBBBD2-7939-EBCF-4650-62A0DA4923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6CB721-88FA-4900-8062-13E76D4002B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84642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6CB721-88FA-4900-8062-13E76D4002B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92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DA417E-0298-FF11-8BF3-E81F3D847A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70E1BF5-B394-65DE-8E10-9E82B66B12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631BD33-8E48-3C9E-7956-6F60A69421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9396D3-CE29-A249-E4B7-BB52B92CD1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6CB721-88FA-4900-8062-13E76D4002B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26516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DE4812-54CF-E615-A17B-0A23E6F359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FF00DE7-7D52-1439-B5FA-5737910392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D33EB6D-54F3-7CDD-28AB-1EE4B211CD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2DB085-AE35-6B7E-E964-01DD88C79D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6CB721-88FA-4900-8062-13E76D4002B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14322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0FB410-F9FF-1355-4612-3C7D68D816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073606-F19D-93BA-CEB3-22ADAB34A1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84DE92F-A7C4-3780-CA0E-F22019B886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EF614C4-6933-D8BC-2638-6E268BBF3D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6CB721-88FA-4900-8062-13E76D4002B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4901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90CEFC-6F69-D913-2362-42254042A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F8694B3-BE3C-8053-4A0A-E190049B79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C1CFF26-4477-3713-E1E5-0062BCB98C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86F6A12-F5A8-350F-8A8C-0B9780BEA4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6CB721-88FA-4900-8062-13E76D4002B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83822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1F58EB-0E6A-47DF-C12D-8F23BC9599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5209A20-8686-0D90-C761-85783915BA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F8AF809-2519-F489-1AD3-A9C672B9D4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8FD3EF8-2BF6-08DD-B40D-4FB53C9200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6CB721-88FA-4900-8062-13E76D4002B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05968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135408-29D6-7CC8-50CD-3E87310394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92762EC-5450-6A74-232D-DD05FA9A08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B0AF3FB-0BC2-F9E0-FAB6-196683F66A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FFE662B-1D6B-2C48-784B-C6904AE5F3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6CB721-88FA-4900-8062-13E76D4002B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75733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EB28D-0E00-2A17-82CE-F013CF80DC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F12B26A-F495-71E4-082B-E7FB8F8387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E8C57DF-6649-546A-6DFE-C303C6C380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FD55682-CA3C-2BD9-F437-04E514CB83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6CB721-88FA-4900-8062-13E76D4002B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12581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13C681-0F12-04B9-E8BF-B7B5DE22D2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125D794-6971-36F6-6425-C111E5ABC7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6C464FF-1E0B-6523-4A5B-6C11825DF6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F46A53F-4B99-3FEF-9A39-D7887274B8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6CB721-88FA-4900-8062-13E76D4002B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1184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본형_메인_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195" y="315259"/>
            <a:ext cx="525649" cy="6469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18BB8CA-964D-48CA-BBD2-7A09C0507E8B}"/>
              </a:ext>
            </a:extLst>
          </p:cNvPr>
          <p:cNvSpPr txBox="1"/>
          <p:nvPr userDrawn="1"/>
        </p:nvSpPr>
        <p:spPr>
          <a:xfrm>
            <a:off x="872582" y="6089158"/>
            <a:ext cx="2457404" cy="1250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ko-KR" sz="813">
                <a:solidFill>
                  <a:srgbClr val="0EC67E"/>
                </a:solidFill>
                <a:latin typeface="+mj-ea"/>
                <a:ea typeface="+mj-ea"/>
              </a:rPr>
              <a:t>Sustainable Convergence for Digital Transformation</a:t>
            </a:r>
          </a:p>
        </p:txBody>
      </p:sp>
    </p:spTree>
    <p:extLst>
      <p:ext uri="{BB962C8B-B14F-4D97-AF65-F5344CB8AC3E}">
        <p14:creationId xmlns:p14="http://schemas.microsoft.com/office/powerpoint/2010/main" val="32881937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542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0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78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5951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  <p:pic>
        <p:nvPicPr>
          <p:cNvPr id="1026" name="Picture 2" descr="3,800+ Midnight Star Sky Star Shape Stock Photos, Pictures &amp; Royalty-Free  Images - iStock">
            <a:extLst>
              <a:ext uri="{FF2B5EF4-FFF2-40B4-BE49-F238E27FC236}">
                <a16:creationId xmlns:a16="http://schemas.microsoft.com/office/drawing/2014/main" id="{9D60D8FC-1447-A0D0-F7D9-36266AC618F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5250" y="0"/>
            <a:ext cx="10096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76597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3896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5470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9408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509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기본형_메인_B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195" y="315259"/>
            <a:ext cx="525649" cy="6469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E521235-5946-7CE0-8E8F-A5DADD0A68BB}"/>
              </a:ext>
            </a:extLst>
          </p:cNvPr>
          <p:cNvSpPr txBox="1"/>
          <p:nvPr userDrawn="1"/>
        </p:nvSpPr>
        <p:spPr>
          <a:xfrm>
            <a:off x="458786" y="6204905"/>
            <a:ext cx="2457404" cy="1250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ko-KR" sz="813">
                <a:solidFill>
                  <a:srgbClr val="0EC67E"/>
                </a:solidFill>
                <a:latin typeface="+mj-ea"/>
                <a:ea typeface="+mj-ea"/>
              </a:rPr>
              <a:t>Sustainable Convergence for Digital Transformation</a:t>
            </a:r>
          </a:p>
        </p:txBody>
      </p:sp>
    </p:spTree>
    <p:extLst>
      <p:ext uri="{BB962C8B-B14F-4D97-AF65-F5344CB8AC3E}">
        <p14:creationId xmlns:p14="http://schemas.microsoft.com/office/powerpoint/2010/main" val="2180912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본형_메인_B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195" y="315259"/>
            <a:ext cx="525649" cy="6469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E521235-5946-7CE0-8E8F-A5DADD0A68BB}"/>
              </a:ext>
            </a:extLst>
          </p:cNvPr>
          <p:cNvSpPr txBox="1"/>
          <p:nvPr userDrawn="1"/>
        </p:nvSpPr>
        <p:spPr>
          <a:xfrm>
            <a:off x="458786" y="6204905"/>
            <a:ext cx="2457404" cy="1250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ko-KR" sz="813">
                <a:solidFill>
                  <a:srgbClr val="0EC67E"/>
                </a:solidFill>
                <a:latin typeface="+mj-ea"/>
                <a:ea typeface="+mj-ea"/>
              </a:rPr>
              <a:t>Sustainable Convergence for Digital Transformation</a:t>
            </a:r>
          </a:p>
        </p:txBody>
      </p:sp>
    </p:spTree>
    <p:extLst>
      <p:ext uri="{BB962C8B-B14F-4D97-AF65-F5344CB8AC3E}">
        <p14:creationId xmlns:p14="http://schemas.microsoft.com/office/powerpoint/2010/main" val="21933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기본형_EN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39384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기본형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/>
          <p:cNvCxnSpPr/>
          <p:nvPr userDrawn="1"/>
        </p:nvCxnSpPr>
        <p:spPr>
          <a:xfrm>
            <a:off x="0" y="690223"/>
            <a:ext cx="9906000" cy="0"/>
          </a:xfrm>
          <a:prstGeom prst="line">
            <a:avLst/>
          </a:prstGeom>
          <a:ln>
            <a:solidFill>
              <a:srgbClr val="ADB9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텍스트 개체 틀 13"/>
          <p:cNvSpPr txBox="1">
            <a:spLocks/>
          </p:cNvSpPr>
          <p:nvPr userDrawn="1"/>
        </p:nvSpPr>
        <p:spPr>
          <a:xfrm>
            <a:off x="9528403" y="6629286"/>
            <a:ext cx="282705" cy="1881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ko-KR" altLang="en-US" sz="600" kern="1200" spc="-30" baseline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-228600" algn="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600" kern="1200" dirty="0" smtClean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228600" algn="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600" kern="1200" dirty="0" smtClean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228600" algn="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600" kern="1200" dirty="0" smtClean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228600" algn="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600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DBCDC170-CA07-4913-8426-BCB218C233C2}" type="slidenum">
              <a:rPr lang="ko-KR" altLang="en-US" sz="650" b="0" smtClean="0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</a:rPr>
              <a:pPr algn="r"/>
              <a:t>‹#›</a:t>
            </a:fld>
            <a:endParaRPr lang="ko-KR" altLang="en-US" sz="650" b="0" dirty="0">
              <a:solidFill>
                <a:schemeClr val="bg1">
                  <a:lumMod val="65000"/>
                </a:schemeClr>
              </a:solidFill>
              <a:latin typeface="나눔고딕" panose="020D0604000000000000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B825D15-FAA6-91D3-81F7-1888DD3FCA0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9228" y="-43559"/>
            <a:ext cx="525649" cy="646953"/>
          </a:xfrm>
          <a:prstGeom prst="rect">
            <a:avLst/>
          </a:prstGeom>
        </p:spPr>
      </p:pic>
      <p:sp>
        <p:nvSpPr>
          <p:cNvPr id="3" name="텍스트 개체 틀 13">
            <a:extLst>
              <a:ext uri="{FF2B5EF4-FFF2-40B4-BE49-F238E27FC236}">
                <a16:creationId xmlns:a16="http://schemas.microsoft.com/office/drawing/2014/main" id="{BB71B0F9-BEAA-05E3-2511-AB406796973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235" y="335458"/>
            <a:ext cx="6217047" cy="277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742950" rtl="0" eaLnBrk="1" fontAlgn="base" latinLnBrk="1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kumimoji="1" lang="ko-KR" altLang="en-US" sz="1800" b="1" kern="1200" spc="-41" baseline="0" dirty="0" smtClean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0" indent="0" algn="l" defTabSz="742950" rtl="0" eaLnBrk="1" fontAlgn="base" latinLnBrk="1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kumimoji="1" lang="ko-KR" altLang="en-US" sz="1463" b="1" kern="1200" spc="-122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2pPr>
            <a:lvl3pPr marL="0" indent="0" algn="l" defTabSz="742950" rtl="0" eaLnBrk="1" fontAlgn="base" latinLnBrk="1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kumimoji="1" lang="ko-KR" altLang="en-US" sz="1463" b="1" kern="1200" spc="-122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3pPr>
            <a:lvl4pPr marL="0" indent="0" algn="l" defTabSz="742950" rtl="0" eaLnBrk="1" fontAlgn="base" latinLnBrk="1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kumimoji="1" lang="ko-KR" altLang="en-US" sz="1463" b="1" kern="1200" spc="-122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4pPr>
            <a:lvl5pPr marL="0" indent="0" algn="l" defTabSz="742950" rtl="0" eaLnBrk="1" fontAlgn="base" latinLnBrk="1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kumimoji="1" lang="ko-KR" altLang="en-US" sz="1463" b="1" kern="1200" spc="-122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5pPr>
          </a:lstStyle>
          <a:p>
            <a:r>
              <a:rPr lang="ko-KR" altLang="en-US"/>
              <a:t>텍스트를 입력하세요</a:t>
            </a:r>
          </a:p>
        </p:txBody>
      </p:sp>
      <p:sp>
        <p:nvSpPr>
          <p:cNvPr id="4" name="텍스트 개체 틀 15">
            <a:extLst>
              <a:ext uri="{FF2B5EF4-FFF2-40B4-BE49-F238E27FC236}">
                <a16:creationId xmlns:a16="http://schemas.microsoft.com/office/drawing/2014/main" id="{D76C468C-05CE-C3F3-B823-E75C7576521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2186" y="148183"/>
            <a:ext cx="6189385" cy="13568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 defTabSz="742950" rtl="0" eaLnBrk="1" latinLnBrk="1" hangingPunct="1">
              <a:buFontTx/>
              <a:buNone/>
              <a:defRPr lang="ko-KR" altLang="en-US" sz="1100" kern="1200" dirty="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algn="l" defTabSz="742950" rtl="0" eaLnBrk="1" latinLnBrk="1" hangingPunct="1">
              <a:defRPr lang="ko-KR" altLang="en-US" sz="488" kern="1200" dirty="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algn="l" defTabSz="742950" rtl="0" eaLnBrk="1" latinLnBrk="1" hangingPunct="1">
              <a:defRPr lang="ko-KR" altLang="en-US" sz="488" kern="1200" dirty="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algn="l" defTabSz="742950" rtl="0" eaLnBrk="1" latinLnBrk="1" hangingPunct="1">
              <a:defRPr lang="ko-KR" altLang="en-US" sz="488" kern="1200" dirty="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algn="l" defTabSz="742950" rtl="0" eaLnBrk="1" latinLnBrk="1" hangingPunct="1">
              <a:defRPr lang="ko-KR" altLang="en-US" sz="488" kern="120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</a:lstStyle>
          <a:p>
            <a:r>
              <a:rPr lang="ko-KR" altLang="en-US"/>
              <a:t>텍스트를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258169408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텍스트 개체 틀 2"/>
          <p:cNvSpPr>
            <a:spLocks noGrp="1"/>
          </p:cNvSpPr>
          <p:nvPr>
            <p:ph type="body" sz="quarter" idx="10" hasCustomPrompt="1"/>
          </p:nvPr>
        </p:nvSpPr>
        <p:spPr>
          <a:xfrm>
            <a:off x="270973" y="853417"/>
            <a:ext cx="936405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ko-KR" altLang="en-US" sz="1800" b="0" dirty="0" smtClean="0">
                <a:solidFill>
                  <a:schemeClr val="tx1"/>
                </a:solidFill>
                <a:latin typeface="Arial Black" panose="020B0A04020102020204" pitchFamily="34" charset="0"/>
                <a:ea typeface="KoPubWorld돋움체 Medium" panose="00000600000000000000" pitchFamily="2" charset="-127"/>
                <a:cs typeface="Arial" panose="020B0604020202020204" pitchFamily="34" charset="0"/>
              </a:defRPr>
            </a:lvl1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270973" y="357466"/>
            <a:ext cx="9364054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604127" indent="-604127">
              <a:defRPr lang="ko-KR" altLang="en-US" sz="2400" b="0">
                <a:solidFill>
                  <a:srgbClr val="005A92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나눔고딕" panose="020D0604000000000000" pitchFamily="50" charset="-127"/>
              </a:defRPr>
            </a:lvl1pPr>
          </a:lstStyle>
          <a:p>
            <a:pPr marL="257278" lvl="0" indent="-257278" algn="l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782663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본형_목차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3"/>
          <p:cNvSpPr txBox="1">
            <a:spLocks/>
          </p:cNvSpPr>
          <p:nvPr userDrawn="1"/>
        </p:nvSpPr>
        <p:spPr>
          <a:xfrm>
            <a:off x="9324493" y="286933"/>
            <a:ext cx="257348" cy="188154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0" indent="0" algn="r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ko-KR" altLang="en-US" sz="600" kern="1200" spc="-30" baseline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-228600" algn="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600" kern="1200" dirty="0" smtClean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228600" algn="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600" kern="1200" dirty="0" smtClean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228600" algn="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600" kern="1200" dirty="0" smtClean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228600" algn="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600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DBCDC170-CA07-4913-8426-BCB218C233C2}" type="slidenum">
              <a:rPr lang="ko-KR" altLang="en-US" sz="488" b="0" smtClean="0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</a:rPr>
              <a:pPr algn="r"/>
              <a:t>‹#›</a:t>
            </a:fld>
            <a:endParaRPr lang="ko-KR" altLang="en-US" sz="488" b="0" dirty="0">
              <a:solidFill>
                <a:schemeClr val="bg1">
                  <a:lumMod val="65000"/>
                </a:schemeClr>
              </a:solidFill>
              <a:latin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2065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본형_간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345672" y="2318447"/>
            <a:ext cx="6058637" cy="41295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algn="l" defTabSz="742950" rtl="0" eaLnBrk="1" latinLnBrk="1" hangingPunct="1">
              <a:lnSpc>
                <a:spcPct val="100000"/>
              </a:lnSpc>
              <a:defRPr lang="ko-KR" altLang="en-US" sz="1788" b="1" kern="1200" spc="-57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ko-KR" altLang="en-US"/>
              <a:t>텍스트를 입력하세요</a:t>
            </a:r>
          </a:p>
        </p:txBody>
      </p:sp>
      <p:sp>
        <p:nvSpPr>
          <p:cNvPr id="7" name="자유형 6"/>
          <p:cNvSpPr>
            <a:spLocks/>
          </p:cNvSpPr>
          <p:nvPr userDrawn="1"/>
        </p:nvSpPr>
        <p:spPr bwMode="auto">
          <a:xfrm>
            <a:off x="1" y="0"/>
            <a:ext cx="2634096" cy="3265370"/>
          </a:xfrm>
          <a:custGeom>
            <a:avLst/>
            <a:gdLst>
              <a:gd name="connsiteX0" fmla="*/ 0 w 3643153"/>
              <a:gd name="connsiteY0" fmla="*/ 0 h 3669456"/>
              <a:gd name="connsiteX1" fmla="*/ 1946019 w 3643153"/>
              <a:gd name="connsiteY1" fmla="*/ 0 h 3669456"/>
              <a:gd name="connsiteX2" fmla="*/ 3643153 w 3643153"/>
              <a:gd name="connsiteY2" fmla="*/ 1694882 h 3669456"/>
              <a:gd name="connsiteX3" fmla="*/ 3643153 w 3643153"/>
              <a:gd name="connsiteY3" fmla="*/ 3669456 h 3669456"/>
              <a:gd name="connsiteX4" fmla="*/ 1666923 w 3643153"/>
              <a:gd name="connsiteY4" fmla="*/ 3669456 h 3669456"/>
              <a:gd name="connsiteX5" fmla="*/ 0 w 3643153"/>
              <a:gd name="connsiteY5" fmla="*/ 2003117 h 3669456"/>
              <a:gd name="connsiteX6" fmla="*/ 0 w 3643153"/>
              <a:gd name="connsiteY6" fmla="*/ 0 h 3669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43153" h="3669456">
                <a:moveTo>
                  <a:pt x="0" y="0"/>
                </a:moveTo>
                <a:lnTo>
                  <a:pt x="1946019" y="0"/>
                </a:lnTo>
                <a:lnTo>
                  <a:pt x="3643153" y="1694882"/>
                </a:lnTo>
                <a:lnTo>
                  <a:pt x="3643153" y="3669456"/>
                </a:lnTo>
                <a:lnTo>
                  <a:pt x="1666923" y="3669456"/>
                </a:lnTo>
                <a:lnTo>
                  <a:pt x="0" y="2003117"/>
                </a:lnTo>
                <a:lnTo>
                  <a:pt x="0" y="0"/>
                </a:lnTo>
                <a:close/>
              </a:path>
            </a:pathLst>
          </a:custGeom>
          <a:solidFill>
            <a:srgbClr val="F2F3F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sz="1463"/>
          </a:p>
        </p:txBody>
      </p:sp>
      <p:cxnSp>
        <p:nvCxnSpPr>
          <p:cNvPr id="11" name="직선 연결선 10"/>
          <p:cNvCxnSpPr/>
          <p:nvPr/>
        </p:nvCxnSpPr>
        <p:spPr>
          <a:xfrm>
            <a:off x="3430675" y="2851281"/>
            <a:ext cx="5968417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17"/>
          <p:cNvSpPr>
            <a:spLocks noGrp="1"/>
          </p:cNvSpPr>
          <p:nvPr>
            <p:ph type="body" sz="quarter" idx="14" hasCustomPrompt="1"/>
          </p:nvPr>
        </p:nvSpPr>
        <p:spPr>
          <a:xfrm>
            <a:off x="1979598" y="1917700"/>
            <a:ext cx="1289378" cy="11382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742950" rtl="0" eaLnBrk="1" latinLnBrk="1" hangingPunct="1">
              <a:buFontTx/>
              <a:buNone/>
              <a:defRPr lang="ko-KR" altLang="en-US" sz="7150" kern="1200" dirty="0">
                <a:solidFill>
                  <a:srgbClr val="0EC67E"/>
                </a:solidFill>
                <a:latin typeface="+mj-ea"/>
                <a:ea typeface="+mj-ea"/>
                <a:cs typeface="+mn-cs"/>
              </a:defRPr>
            </a:lvl1pPr>
            <a:lvl2pPr marL="0" algn="l" defTabSz="742950" rtl="0" eaLnBrk="1" latinLnBrk="1" hangingPunct="1">
              <a:defRPr lang="ko-KR" altLang="en-US" sz="7150" kern="1200" dirty="0" smtClean="0">
                <a:solidFill>
                  <a:srgbClr val="0EC67E"/>
                </a:solidFill>
                <a:latin typeface="+mn-lt"/>
                <a:ea typeface="+mj-ea"/>
                <a:cs typeface="+mn-cs"/>
              </a:defRPr>
            </a:lvl2pPr>
            <a:lvl3pPr marL="0" algn="l" defTabSz="742950" rtl="0" eaLnBrk="1" latinLnBrk="1" hangingPunct="1">
              <a:defRPr lang="ko-KR" altLang="en-US" sz="7150" kern="1200" dirty="0" smtClean="0">
                <a:solidFill>
                  <a:srgbClr val="0EC67E"/>
                </a:solidFill>
                <a:latin typeface="+mn-lt"/>
                <a:ea typeface="+mj-ea"/>
                <a:cs typeface="+mn-cs"/>
              </a:defRPr>
            </a:lvl3pPr>
            <a:lvl4pPr marL="0" algn="l" defTabSz="742950" rtl="0" eaLnBrk="1" latinLnBrk="1" hangingPunct="1">
              <a:defRPr lang="ko-KR" altLang="en-US" sz="7150" kern="1200" dirty="0" smtClean="0">
                <a:solidFill>
                  <a:srgbClr val="0EC67E"/>
                </a:solidFill>
                <a:latin typeface="+mn-lt"/>
                <a:ea typeface="+mj-ea"/>
                <a:cs typeface="+mn-cs"/>
              </a:defRPr>
            </a:lvl4pPr>
            <a:lvl5pPr marL="0" algn="l" defTabSz="742950" rtl="0" eaLnBrk="1" latinLnBrk="1" hangingPunct="1">
              <a:defRPr lang="ko-KR" altLang="en-US" sz="7150" kern="1200" dirty="0">
                <a:solidFill>
                  <a:srgbClr val="0EC67E"/>
                </a:solidFill>
                <a:latin typeface="+mn-lt"/>
                <a:ea typeface="+mj-ea"/>
                <a:cs typeface="+mn-cs"/>
              </a:defRPr>
            </a:lvl5pPr>
          </a:lstStyle>
          <a:p>
            <a:pPr lvl="0"/>
            <a:r>
              <a:rPr lang="en-US" altLang="ko-KR"/>
              <a:t>01</a:t>
            </a:r>
            <a:endParaRPr lang="ko-KR" altLang="en-US"/>
          </a:p>
        </p:txBody>
      </p:sp>
      <p:sp>
        <p:nvSpPr>
          <p:cNvPr id="10" name="텍스트 개체 틀 13"/>
          <p:cNvSpPr txBox="1">
            <a:spLocks/>
          </p:cNvSpPr>
          <p:nvPr userDrawn="1"/>
        </p:nvSpPr>
        <p:spPr>
          <a:xfrm>
            <a:off x="9582993" y="6618284"/>
            <a:ext cx="257348" cy="1881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ko-KR" altLang="en-US" sz="600" kern="1200" spc="-30" baseline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-228600" algn="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600" kern="1200" dirty="0" smtClean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228600" algn="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600" kern="1200" dirty="0" smtClean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228600" algn="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600" kern="1200" dirty="0" smtClean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228600" algn="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600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DBCDC170-CA07-4913-8426-BCB218C233C2}" type="slidenum">
              <a:rPr lang="ko-KR" altLang="en-US" sz="650" b="0" smtClean="0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</a:rPr>
              <a:pPr algn="r"/>
              <a:t>‹#›</a:t>
            </a:fld>
            <a:endParaRPr lang="ko-KR" altLang="en-US" sz="650" b="0" dirty="0">
              <a:solidFill>
                <a:schemeClr val="bg1">
                  <a:lumMod val="65000"/>
                </a:schemeClr>
              </a:solidFill>
              <a:latin typeface="나눔고딕" panose="020D0604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8DEA052-326D-D79A-F721-E9D7C05D068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2906" y="-29463"/>
            <a:ext cx="525649" cy="646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445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본형_EN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534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기본형_빈장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13"/>
          <p:cNvSpPr txBox="1">
            <a:spLocks/>
          </p:cNvSpPr>
          <p:nvPr userDrawn="1"/>
        </p:nvSpPr>
        <p:spPr>
          <a:xfrm>
            <a:off x="9324493" y="286933"/>
            <a:ext cx="257348" cy="188154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0" indent="0" algn="r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ko-KR" altLang="en-US" sz="600" kern="1200" spc="-30" baseline="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-228600" algn="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600" kern="1200" dirty="0" smtClean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228600" algn="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600" kern="1200" dirty="0" smtClean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228600" algn="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600" kern="1200" dirty="0" smtClean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228600" algn="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600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DBCDC170-CA07-4913-8426-BCB218C233C2}" type="slidenum">
              <a:rPr lang="ko-KR" altLang="en-US" sz="488" b="0" smtClean="0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</a:rPr>
              <a:pPr algn="r"/>
              <a:t>‹#›</a:t>
            </a:fld>
            <a:endParaRPr lang="ko-KR" altLang="en-US" sz="488" b="0" dirty="0">
              <a:solidFill>
                <a:schemeClr val="bg1">
                  <a:lumMod val="65000"/>
                </a:schemeClr>
              </a:solidFill>
              <a:latin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7080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텍스트 개체 틀 2"/>
          <p:cNvSpPr>
            <a:spLocks noGrp="1"/>
          </p:cNvSpPr>
          <p:nvPr>
            <p:ph type="body" sz="quarter" idx="10" hasCustomPrompt="1"/>
          </p:nvPr>
        </p:nvSpPr>
        <p:spPr>
          <a:xfrm>
            <a:off x="270973" y="853417"/>
            <a:ext cx="936405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ko-KR" altLang="en-US" sz="1800" b="0" dirty="0" smtClean="0">
                <a:solidFill>
                  <a:schemeClr val="tx1"/>
                </a:solidFill>
                <a:latin typeface="Arial Black" panose="020B0A04020102020204" pitchFamily="34" charset="0"/>
                <a:ea typeface="KoPubWorld돋움체 Medium" panose="00000600000000000000" pitchFamily="2" charset="-127"/>
                <a:cs typeface="Arial" panose="020B0604020202020204" pitchFamily="34" charset="0"/>
              </a:defRPr>
            </a:lvl1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270973" y="339000"/>
            <a:ext cx="9364054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604127" indent="-604127">
              <a:defRPr lang="ko-KR" altLang="en-US" sz="2400" b="0">
                <a:solidFill>
                  <a:srgbClr val="005A92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나눔고딕" panose="020D0604000000000000" pitchFamily="50" charset="-127"/>
              </a:defRPr>
            </a:lvl1pPr>
          </a:lstStyle>
          <a:p>
            <a:pPr marL="257278" lvl="0" indent="-257278" algn="l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690617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551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706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9.xml"/><Relationship Id="rId2" Type="http://schemas.openxmlformats.org/officeDocument/2006/relationships/slideLayout" Target="../slideLayouts/slideLayout9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AF944B1-9B13-593F-1B52-058F27A7D1FE}"/>
              </a:ext>
            </a:extLst>
          </p:cNvPr>
          <p:cNvSpPr txBox="1"/>
          <p:nvPr userDrawn="1"/>
        </p:nvSpPr>
        <p:spPr>
          <a:xfrm>
            <a:off x="167249" y="6671212"/>
            <a:ext cx="1572546" cy="875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ko-KR" sz="569">
                <a:solidFill>
                  <a:schemeClr val="bg2">
                    <a:lumMod val="75000"/>
                  </a:schemeClr>
                </a:solidFill>
                <a:latin typeface="+mj-ea"/>
                <a:ea typeface="+mj-ea"/>
              </a:rPr>
              <a:t>Copyright 2023 NTELS Corp.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254064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4" r:id="rId2"/>
    <p:sldLayoutId id="2147483670" r:id="rId3"/>
    <p:sldLayoutId id="2147483671" r:id="rId4"/>
    <p:sldLayoutId id="2147483672" r:id="rId5"/>
    <p:sldLayoutId id="2147483673" r:id="rId6"/>
    <p:sldLayoutId id="2147483707" r:id="rId7"/>
  </p:sldLayoutIdLst>
  <p:txStyles>
    <p:titleStyle>
      <a:lvl1pPr algn="l" defTabSz="742950" rtl="0" eaLnBrk="1" latinLnBrk="1" hangingPunct="1">
        <a:lnSpc>
          <a:spcPct val="90000"/>
        </a:lnSpc>
        <a:spcBef>
          <a:spcPct val="0"/>
        </a:spcBef>
        <a:buNone/>
        <a:defRPr sz="35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5738" indent="-185738" algn="l" defTabSz="742950" rtl="0" eaLnBrk="1" latinLnBrk="1" hangingPunct="1">
        <a:lnSpc>
          <a:spcPct val="90000"/>
        </a:lnSpc>
        <a:spcBef>
          <a:spcPts val="813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950" kern="1200">
          <a:solidFill>
            <a:schemeClr val="tx1"/>
          </a:solidFill>
          <a:latin typeface="+mn-lt"/>
          <a:ea typeface="+mn-ea"/>
          <a:cs typeface="+mn-cs"/>
        </a:defRPr>
      </a:lvl2pPr>
      <a:lvl3pPr marL="928688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3pPr>
      <a:lvl4pPr marL="1300163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marL="1671638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marL="2043113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marL="2414588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marL="2786063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marL="3157538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1pPr>
      <a:lvl2pPr marL="37147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2pPr>
      <a:lvl3pPr marL="74295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3pPr>
      <a:lvl4pPr marL="111442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marL="148590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marL="185737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marL="260032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marL="297180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45" userDrawn="1">
          <p15:clr>
            <a:srgbClr val="F26B43"/>
          </p15:clr>
        </p15:guide>
        <p15:guide id="2" pos="356" userDrawn="1">
          <p15:clr>
            <a:srgbClr val="F26B43"/>
          </p15:clr>
        </p15:guide>
        <p15:guide id="3" pos="5995" userDrawn="1">
          <p15:clr>
            <a:srgbClr val="F26B43"/>
          </p15:clr>
        </p15:guide>
        <p15:guide id="4" pos="5884" userDrawn="1">
          <p15:clr>
            <a:srgbClr val="F26B43"/>
          </p15:clr>
        </p15:guide>
        <p15:guide id="5" orient="horz" pos="300" userDrawn="1">
          <p15:clr>
            <a:srgbClr val="F26B43"/>
          </p15:clr>
        </p15:guide>
        <p15:guide id="6" orient="horz" pos="4110" userDrawn="1">
          <p15:clr>
            <a:srgbClr val="F26B43"/>
          </p15:clr>
        </p15:guide>
        <p15:guide id="7" orient="horz" pos="43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5232A6-B365-ED0D-D4AF-0EA0A8F53A6A}"/>
              </a:ext>
            </a:extLst>
          </p:cNvPr>
          <p:cNvSpPr txBox="1"/>
          <p:nvPr userDrawn="1"/>
        </p:nvSpPr>
        <p:spPr>
          <a:xfrm>
            <a:off x="167249" y="6671212"/>
            <a:ext cx="1572546" cy="875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ko-KR" sz="569">
                <a:solidFill>
                  <a:schemeClr val="bg2">
                    <a:lumMod val="75000"/>
                  </a:schemeClr>
                </a:solidFill>
                <a:latin typeface="+mj-ea"/>
                <a:ea typeface="+mj-ea"/>
              </a:rPr>
              <a:t>Copyright 2024 NTELS Corp.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878628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700" r:id="rId12"/>
    <p:sldLayoutId id="2147483704" r:id="rId13"/>
    <p:sldLayoutId id="2147483705" r:id="rId14"/>
    <p:sldLayoutId id="2147483706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45" userDrawn="1">
          <p15:clr>
            <a:srgbClr val="F26B43"/>
          </p15:clr>
        </p15:guide>
        <p15:guide id="2" pos="356" userDrawn="1">
          <p15:clr>
            <a:srgbClr val="F26B43"/>
          </p15:clr>
        </p15:guide>
        <p15:guide id="3" pos="5995" userDrawn="1">
          <p15:clr>
            <a:srgbClr val="F26B43"/>
          </p15:clr>
        </p15:guide>
        <p15:guide id="4" pos="5884" userDrawn="1">
          <p15:clr>
            <a:srgbClr val="F26B43"/>
          </p15:clr>
        </p15:guide>
        <p15:guide id="5" orient="horz" pos="300" userDrawn="1">
          <p15:clr>
            <a:srgbClr val="F26B43"/>
          </p15:clr>
        </p15:guide>
        <p15:guide id="6" orient="horz" pos="4110" userDrawn="1">
          <p15:clr>
            <a:srgbClr val="F26B43"/>
          </p15:clr>
        </p15:guide>
        <p15:guide id="7" orient="horz" pos="4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ap.com/products/financial-management/billing-revenue-innovation-management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5" Type="http://schemas.openxmlformats.org/officeDocument/2006/relationships/hyperlink" Target="https://trymesha.com/solution/accounts-receivables/" TargetMode="External"/><Relationship Id="rId4" Type="http://schemas.openxmlformats.org/officeDocument/2006/relationships/hyperlink" Target="https://www.intuit.com/intuitassist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www.sap.com/korea/products/artificial-intelligence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Relationship Id="rId5" Type="http://schemas.openxmlformats.org/officeDocument/2006/relationships/hyperlink" Target="https://www.intuit.com/intuitassist/" TargetMode="Externa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hyperlink" Target="https://www.intuit.com/intuitassist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5" Type="http://schemas.openxmlformats.org/officeDocument/2006/relationships/hyperlink" Target="https://www.intuit.com/intuitassist/" TargetMode="Externa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Relationship Id="rId5" Type="http://schemas.openxmlformats.org/officeDocument/2006/relationships/hyperlink" Target="https://www.intuit.com/intuitassist/" TargetMode="Externa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0705" y="1774447"/>
            <a:ext cx="4680769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3600" b="1" spc="-1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AI </a:t>
            </a:r>
            <a:r>
              <a:rPr lang="ko-KR" altLang="en-US" sz="3600" b="1" spc="-1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기반 </a:t>
            </a:r>
            <a:r>
              <a:rPr lang="en-US" altLang="ko-KR" sz="3600" b="1" spc="-1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Billing </a:t>
            </a:r>
            <a:r>
              <a:rPr lang="ko-KR" altLang="en-US" sz="3600" b="1" spc="-1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서비스 탐색</a:t>
            </a:r>
            <a:endParaRPr lang="en-US" altLang="ko-KR" sz="2800" b="1" spc="-16" dirty="0">
              <a:ln>
                <a:solidFill>
                  <a:srgbClr val="000000">
                    <a:alpha val="0"/>
                  </a:srgbClr>
                </a:solidFill>
              </a:ln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8F8A88-AA4E-5487-FFD1-34D2B7467BB5}"/>
              </a:ext>
            </a:extLst>
          </p:cNvPr>
          <p:cNvSpPr txBox="1"/>
          <p:nvPr/>
        </p:nvSpPr>
        <p:spPr>
          <a:xfrm>
            <a:off x="710705" y="3906571"/>
            <a:ext cx="1383649" cy="19005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altLang="ko-KR" sz="1300" spc="-57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BSS PLM </a:t>
            </a:r>
            <a:r>
              <a:rPr lang="ko-KR" altLang="en-US" sz="1300" spc="-57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김영준 사원</a:t>
            </a:r>
            <a:endParaRPr lang="en-US" altLang="ko-KR" sz="1300" spc="-57" dirty="0">
              <a:solidFill>
                <a:schemeClr val="bg2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89165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CA43B7-E2A8-9502-D58D-F3C005839E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텍스트 개체 틀 1">
            <a:extLst>
              <a:ext uri="{FF2B5EF4-FFF2-40B4-BE49-F238E27FC236}">
                <a16:creationId xmlns:a16="http://schemas.microsoft.com/office/drawing/2014/main" id="{11BE59BD-13D0-2E02-A844-7CA399C5A75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50924" y="144423"/>
            <a:ext cx="6420898" cy="415588"/>
          </a:xfrm>
        </p:spPr>
        <p:txBody>
          <a:bodyPr/>
          <a:lstStyle/>
          <a:p>
            <a:r>
              <a:rPr lang="en-US" altLang="ko-KR" sz="2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</a:rPr>
              <a:t>Appendix</a:t>
            </a:r>
            <a:endParaRPr lang="en-US" altLang="en-US" sz="24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Pretendard" panose="02000503000000020004" pitchFamily="50" charset="-127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70ECAEE-767E-FFA9-201C-CBA3EF5EB92C}"/>
              </a:ext>
            </a:extLst>
          </p:cNvPr>
          <p:cNvGrpSpPr/>
          <p:nvPr/>
        </p:nvGrpSpPr>
        <p:grpSpPr>
          <a:xfrm>
            <a:off x="534035" y="879385"/>
            <a:ext cx="3717925" cy="432000"/>
            <a:chOff x="534035" y="879385"/>
            <a:chExt cx="3717925" cy="43200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3AD3701-4B5B-BF08-62CB-0FC66C7F9512}"/>
                </a:ext>
              </a:extLst>
            </p:cNvPr>
            <p:cNvSpPr txBox="1"/>
            <p:nvPr/>
          </p:nvSpPr>
          <p:spPr>
            <a:xfrm>
              <a:off x="584835" y="895330"/>
              <a:ext cx="366712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Links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67625032-5D5B-85AD-7CD9-D805321E2B3B}"/>
                </a:ext>
              </a:extLst>
            </p:cNvPr>
            <p:cNvSpPr/>
            <p:nvPr/>
          </p:nvSpPr>
          <p:spPr>
            <a:xfrm>
              <a:off x="534035" y="879385"/>
              <a:ext cx="50800" cy="432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</p:grpSp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C1B671FA-D8C1-F13A-2147-B5DA1E468185}"/>
              </a:ext>
            </a:extLst>
          </p:cNvPr>
          <p:cNvSpPr txBox="1">
            <a:spLocks/>
          </p:cNvSpPr>
          <p:nvPr/>
        </p:nvSpPr>
        <p:spPr>
          <a:xfrm>
            <a:off x="1166739" y="1887845"/>
            <a:ext cx="6227974" cy="691664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l" defTabSz="742950" rtl="0" eaLnBrk="1" fontAlgn="base" latinLnBrk="1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kumimoji="1" lang="ko-KR" altLang="en-US" sz="1800" b="1" kern="1200" spc="-41" baseline="0" dirty="0" smtClean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0" indent="0" algn="l" defTabSz="742950" rtl="0" eaLnBrk="1" fontAlgn="base" latinLnBrk="1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kumimoji="1" lang="ko-KR" altLang="en-US" sz="1463" b="1" kern="1200" spc="-122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2pPr>
            <a:lvl3pPr marL="0" indent="0" algn="l" defTabSz="742950" rtl="0" eaLnBrk="1" fontAlgn="base" latinLnBrk="1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kumimoji="1" lang="ko-KR" altLang="en-US" sz="1463" b="1" kern="1200" spc="-122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3pPr>
            <a:lvl4pPr marL="0" indent="0" algn="l" defTabSz="742950" rtl="0" eaLnBrk="1" fontAlgn="base" latinLnBrk="1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kumimoji="1" lang="ko-KR" altLang="en-US" sz="1463" b="1" kern="1200" spc="-122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4pPr>
            <a:lvl5pPr marL="0" indent="0" algn="l" defTabSz="742950" rtl="0" eaLnBrk="1" fontAlgn="base" latinLnBrk="1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kumimoji="1" lang="ko-KR" altLang="en-US" sz="1463" b="1" kern="1200" spc="-122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</a:rPr>
              <a:t>SAP – Finance 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</a:rPr>
              <a:t>부분</a:t>
            </a:r>
            <a:endParaRPr lang="en-US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Pretendard" panose="02000503000000020004" pitchFamily="50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1200" dirty="0">
                <a:hlinkClick r:id="rId3"/>
              </a:rPr>
              <a:t>SAP BRIM | Usage-Based and Recurring Billing, Invoicing, and Revenue Management</a:t>
            </a:r>
            <a:endParaRPr lang="ko-KR" altLang="en-US" sz="1200" dirty="0"/>
          </a:p>
        </p:txBody>
      </p:sp>
      <p:sp>
        <p:nvSpPr>
          <p:cNvPr id="9" name="텍스트 개체 틀 1">
            <a:extLst>
              <a:ext uri="{FF2B5EF4-FFF2-40B4-BE49-F238E27FC236}">
                <a16:creationId xmlns:a16="http://schemas.microsoft.com/office/drawing/2014/main" id="{3E0CB717-FEDF-0E3F-3D16-14209E23123F}"/>
              </a:ext>
            </a:extLst>
          </p:cNvPr>
          <p:cNvSpPr txBox="1">
            <a:spLocks/>
          </p:cNvSpPr>
          <p:nvPr/>
        </p:nvSpPr>
        <p:spPr>
          <a:xfrm>
            <a:off x="1166739" y="2579509"/>
            <a:ext cx="4916009" cy="60465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l" defTabSz="742950" rtl="0" eaLnBrk="1" fontAlgn="base" latinLnBrk="1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kumimoji="1" lang="ko-KR" altLang="en-US" sz="1800" b="1" kern="1200" spc="-41" baseline="0" dirty="0" smtClean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0" indent="0" algn="l" defTabSz="742950" rtl="0" eaLnBrk="1" fontAlgn="base" latinLnBrk="1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kumimoji="1" lang="ko-KR" altLang="en-US" sz="1463" b="1" kern="1200" spc="-122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2pPr>
            <a:lvl3pPr marL="0" indent="0" algn="l" defTabSz="742950" rtl="0" eaLnBrk="1" fontAlgn="base" latinLnBrk="1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kumimoji="1" lang="ko-KR" altLang="en-US" sz="1463" b="1" kern="1200" spc="-122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3pPr>
            <a:lvl4pPr marL="0" indent="0" algn="l" defTabSz="742950" rtl="0" eaLnBrk="1" fontAlgn="base" latinLnBrk="1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kumimoji="1" lang="ko-KR" altLang="en-US" sz="1463" b="1" kern="1200" spc="-122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4pPr>
            <a:lvl5pPr marL="0" indent="0" algn="l" defTabSz="742950" rtl="0" eaLnBrk="1" fontAlgn="base" latinLnBrk="1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kumimoji="1" lang="ko-KR" altLang="en-US" sz="1463" b="1" kern="1200" spc="-122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</a:rPr>
              <a:t>intuit – 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</a:rPr>
              <a:t>생성형 </a:t>
            </a:r>
            <a:r>
              <a:rPr 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</a:rPr>
              <a:t>AI 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</a:rPr>
              <a:t>서비스 </a:t>
            </a:r>
            <a:r>
              <a:rPr 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</a:rPr>
              <a:t>I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</a:rPr>
              <a:t>ntuit Assist</a:t>
            </a:r>
            <a:endParaRPr lang="en-US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Pretendard" panose="02000503000000020004" pitchFamily="50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1200" dirty="0">
                <a:hlinkClick r:id="rId4"/>
              </a:rPr>
              <a:t>Intuit Assist - A new generative AI-powered financial assistant | Intuit</a:t>
            </a:r>
            <a:endParaRPr lang="en-US" altLang="ko-KR" sz="1200" dirty="0"/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2E8B3B47-D0AF-00A2-0584-27CF8B8678F9}"/>
              </a:ext>
            </a:extLst>
          </p:cNvPr>
          <p:cNvSpPr txBox="1">
            <a:spLocks/>
          </p:cNvSpPr>
          <p:nvPr/>
        </p:nvSpPr>
        <p:spPr>
          <a:xfrm>
            <a:off x="1166739" y="3237936"/>
            <a:ext cx="4780448" cy="691664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l" defTabSz="742950" rtl="0" eaLnBrk="1" fontAlgn="base" latinLnBrk="1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kumimoji="1" lang="ko-KR" altLang="en-US" sz="1800" b="1" kern="1200" spc="-41" baseline="0" dirty="0" smtClean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0" indent="0" algn="l" defTabSz="742950" rtl="0" eaLnBrk="1" fontAlgn="base" latinLnBrk="1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kumimoji="1" lang="ko-KR" altLang="en-US" sz="1463" b="1" kern="1200" spc="-122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2pPr>
            <a:lvl3pPr marL="0" indent="0" algn="l" defTabSz="742950" rtl="0" eaLnBrk="1" fontAlgn="base" latinLnBrk="1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kumimoji="1" lang="ko-KR" altLang="en-US" sz="1463" b="1" kern="1200" spc="-122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3pPr>
            <a:lvl4pPr marL="0" indent="0" algn="l" defTabSz="742950" rtl="0" eaLnBrk="1" fontAlgn="base" latinLnBrk="1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kumimoji="1" lang="ko-KR" altLang="en-US" sz="1463" b="1" kern="1200" spc="-122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4pPr>
            <a:lvl5pPr marL="0" indent="0" algn="l" defTabSz="742950" rtl="0" eaLnBrk="1" fontAlgn="base" latinLnBrk="1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kumimoji="1" lang="ko-KR" altLang="en-US" sz="1463" b="1" kern="1200" spc="-122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</a:rPr>
              <a:t>Mesha – AI 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</a:rPr>
              <a:t>기반 회계 처리 솔루션</a:t>
            </a:r>
            <a:endParaRPr lang="en-US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Pretendard" panose="02000503000000020004" pitchFamily="50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1200" dirty="0">
                <a:hlinkClick r:id="rId5"/>
              </a:rPr>
              <a:t>AI Agent for Accounts Receivable | Automate Invoice Collections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35616012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93978" y="2873771"/>
            <a:ext cx="1518044" cy="83151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altLang="ko-KR" sz="5688" b="1" dirty="0">
                <a:latin typeface="+mj-ea"/>
                <a:ea typeface="+mj-ea"/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792551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5E67EB-32F4-717D-51E9-34A45CE965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텍스트 개체 틀 1">
            <a:extLst>
              <a:ext uri="{FF2B5EF4-FFF2-40B4-BE49-F238E27FC236}">
                <a16:creationId xmlns:a16="http://schemas.microsoft.com/office/drawing/2014/main" id="{C9711F7E-B767-A7C0-AE18-AC4C820CA7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50924" y="144423"/>
            <a:ext cx="6420898" cy="415588"/>
          </a:xfrm>
        </p:spPr>
        <p:txBody>
          <a:bodyPr/>
          <a:lstStyle/>
          <a:p>
            <a:r>
              <a:rPr lang="en-US" altLang="en-US" sz="2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</a:rPr>
              <a:t>Summarization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DB01C4-E59A-5B97-229C-697835CF94FD}"/>
              </a:ext>
            </a:extLst>
          </p:cNvPr>
          <p:cNvSpPr txBox="1"/>
          <p:nvPr/>
        </p:nvSpPr>
        <p:spPr>
          <a:xfrm>
            <a:off x="1100385" y="1942740"/>
            <a:ext cx="7705231" cy="937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1. </a:t>
            </a:r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현금흐름 관점</a:t>
            </a:r>
            <a:endParaRPr lang="en-US" altLang="ko-KR" sz="1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현금흐름 예측</a:t>
            </a:r>
            <a:endParaRPr lang="en-US" altLang="ko-KR" sz="12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인보이스 연체 확률 예측</a:t>
            </a:r>
            <a:endParaRPr lang="en-US" altLang="ko-KR" sz="12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EF51D2C-9160-CD13-DF4E-52709B9FAAD5}"/>
              </a:ext>
            </a:extLst>
          </p:cNvPr>
          <p:cNvGrpSpPr/>
          <p:nvPr/>
        </p:nvGrpSpPr>
        <p:grpSpPr>
          <a:xfrm>
            <a:off x="534035" y="879385"/>
            <a:ext cx="3717925" cy="432000"/>
            <a:chOff x="534035" y="879385"/>
            <a:chExt cx="3717925" cy="43200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B2A1CE8-DA73-7C44-B72B-BCCDA3E20662}"/>
                </a:ext>
              </a:extLst>
            </p:cNvPr>
            <p:cNvSpPr txBox="1"/>
            <p:nvPr/>
          </p:nvSpPr>
          <p:spPr>
            <a:xfrm>
              <a:off x="584835" y="895330"/>
              <a:ext cx="366712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분류별 핵심 </a:t>
              </a:r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AI 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기능 요약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407913E1-1721-DD9C-16F3-CDF5C29B2912}"/>
                </a:ext>
              </a:extLst>
            </p:cNvPr>
            <p:cNvSpPr/>
            <p:nvPr/>
          </p:nvSpPr>
          <p:spPr>
            <a:xfrm>
              <a:off x="534035" y="879385"/>
              <a:ext cx="50800" cy="432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DDF56AA-8608-9D04-9AB7-BC90F1091349}"/>
              </a:ext>
            </a:extLst>
          </p:cNvPr>
          <p:cNvSpPr txBox="1"/>
          <p:nvPr/>
        </p:nvSpPr>
        <p:spPr>
          <a:xfrm>
            <a:off x="1100384" y="3218262"/>
            <a:ext cx="7705231" cy="12145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2. </a:t>
            </a:r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프로세스 효율 관점</a:t>
            </a:r>
            <a:endParaRPr lang="en-US" altLang="ko-KR" sz="1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빌링</a:t>
            </a:r>
            <a:r>
              <a:rPr lang="en-US" altLang="ko-KR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현황 </a:t>
            </a:r>
            <a:r>
              <a:rPr lang="en-US" altLang="ko-KR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AI </a:t>
            </a:r>
            <a:r>
              <a:rPr lang="ko-KR" altLang="en-US" sz="12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챗봇</a:t>
            </a:r>
            <a:endParaRPr lang="en-US" altLang="ko-KR" sz="12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빌링 현황 요약 및 보고서 자동 생성</a:t>
            </a:r>
            <a:endParaRPr lang="en-US" altLang="ko-KR" sz="12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AI Agent </a:t>
            </a:r>
            <a:r>
              <a:rPr lang="ko-KR" altLang="en-US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기반 연체 인보이스 자동 관리 </a:t>
            </a:r>
            <a:r>
              <a:rPr lang="en-US" altLang="ko-KR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</a:t>
            </a:r>
            <a:r>
              <a:rPr lang="ko-KR" altLang="en-US" sz="12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리마인더</a:t>
            </a:r>
            <a:r>
              <a:rPr lang="ko-KR" altLang="en-US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생성 및 회수 결과 반영</a:t>
            </a:r>
            <a:r>
              <a:rPr lang="en-US" altLang="ko-KR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64004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F2900D-4F76-7040-D1FC-0782E317B8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3A5DDBAA-74A9-E0BE-735F-BAA0EA43FAF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50924" y="144423"/>
            <a:ext cx="6420898" cy="415588"/>
          </a:xfrm>
        </p:spPr>
        <p:txBody>
          <a:bodyPr/>
          <a:lstStyle/>
          <a:p>
            <a:r>
              <a:rPr lang="en-US" altLang="en-US" sz="2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</a:rPr>
              <a:t>Contents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2D2E05-2D08-2C06-5567-D0A62F8D70F8}"/>
              </a:ext>
            </a:extLst>
          </p:cNvPr>
          <p:cNvSpPr txBox="1"/>
          <p:nvPr/>
        </p:nvSpPr>
        <p:spPr>
          <a:xfrm>
            <a:off x="940153" y="1774772"/>
            <a:ext cx="57316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spc="-16" dirty="0">
                <a:ln>
                  <a:solidFill>
                    <a:srgbClr val="000000">
                      <a:alpha val="0"/>
                    </a:srgbClr>
                  </a:solidFill>
                </a:ln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1. SAP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9914C4C-D7B4-7852-31E1-C5818556D536}"/>
              </a:ext>
            </a:extLst>
          </p:cNvPr>
          <p:cNvSpPr txBox="1"/>
          <p:nvPr/>
        </p:nvSpPr>
        <p:spPr>
          <a:xfrm>
            <a:off x="940152" y="2614920"/>
            <a:ext cx="8303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spc="-16" dirty="0">
                <a:ln>
                  <a:solidFill>
                    <a:srgbClr val="000000">
                      <a:alpha val="0"/>
                    </a:srgbClr>
                  </a:solidFill>
                </a:ln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2. intuit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95575A-578A-A498-C31C-559B24FFFC3E}"/>
              </a:ext>
            </a:extLst>
          </p:cNvPr>
          <p:cNvSpPr txBox="1"/>
          <p:nvPr/>
        </p:nvSpPr>
        <p:spPr>
          <a:xfrm>
            <a:off x="940151" y="3429000"/>
            <a:ext cx="57316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spc="-16" dirty="0">
                <a:ln>
                  <a:solidFill>
                    <a:srgbClr val="000000">
                      <a:alpha val="0"/>
                    </a:srgbClr>
                  </a:solidFill>
                </a:ln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3. Mesha</a:t>
            </a:r>
            <a:endParaRPr lang="ko-KR" altLang="en-US" sz="2400" b="1" spc="-16" dirty="0">
              <a:ln>
                <a:solidFill>
                  <a:srgbClr val="000000">
                    <a:alpha val="0"/>
                  </a:srgbClr>
                </a:solidFill>
              </a:ln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91563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F88DC6-583C-CCD8-6720-75F797F89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텍스트 개체 틀 1">
            <a:extLst>
              <a:ext uri="{FF2B5EF4-FFF2-40B4-BE49-F238E27FC236}">
                <a16:creationId xmlns:a16="http://schemas.microsoft.com/office/drawing/2014/main" id="{B55BC804-A060-2118-1BE8-E35E1D25E3A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50924" y="144423"/>
            <a:ext cx="6420898" cy="415588"/>
          </a:xfrm>
        </p:spPr>
        <p:txBody>
          <a:bodyPr/>
          <a:lstStyle/>
          <a:p>
            <a:r>
              <a:rPr lang="en-US" altLang="en-US" sz="2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</a:rPr>
              <a:t>1. SAP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4EE0C9-E423-BE50-3E7D-4249A7A18AD6}"/>
              </a:ext>
            </a:extLst>
          </p:cNvPr>
          <p:cNvSpPr txBox="1"/>
          <p:nvPr/>
        </p:nvSpPr>
        <p:spPr>
          <a:xfrm>
            <a:off x="1100385" y="1505419"/>
            <a:ext cx="7705231" cy="937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1. AI </a:t>
            </a:r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활용 매출채권 매칭 공수 절감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매출채권 매칭 노력을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71%*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까지 줄입니다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수동 지불 명확화 작업을 피하고 지능형 매출채권 매칭 자동화 및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AI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기반 지불 조언 추출을 통해 지불을 효율적으로 처리합니다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D40A94-D62C-350F-7B15-AA65F42388EB}"/>
              </a:ext>
            </a:extLst>
          </p:cNvPr>
          <p:cNvSpPr txBox="1"/>
          <p:nvPr/>
        </p:nvSpPr>
        <p:spPr>
          <a:xfrm>
            <a:off x="1100384" y="2671336"/>
            <a:ext cx="7705231" cy="660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2. AI</a:t>
            </a:r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기반 인보이스 연체 위험률 예측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대량의 미수금 데이터를 분석하여 지불이 늦어지는 상황을 예측하고 자금을 확보할 수 있는 가장 효과적인 부분을 파악합니다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DFF4245-5956-134C-6128-5A72EB4694D6}"/>
              </a:ext>
            </a:extLst>
          </p:cNvPr>
          <p:cNvGrpSpPr/>
          <p:nvPr/>
        </p:nvGrpSpPr>
        <p:grpSpPr>
          <a:xfrm>
            <a:off x="534035" y="879385"/>
            <a:ext cx="3717925" cy="432000"/>
            <a:chOff x="534035" y="879385"/>
            <a:chExt cx="3717925" cy="43200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147B928-6B30-C5B2-4298-468841A2AAA8}"/>
                </a:ext>
              </a:extLst>
            </p:cNvPr>
            <p:cNvSpPr txBox="1"/>
            <p:nvPr/>
          </p:nvSpPr>
          <p:spPr>
            <a:xfrm>
              <a:off x="584835" y="895330"/>
              <a:ext cx="366712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SAP – Finance 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부분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B98CD7A-CB62-6C94-6007-DCE384D5E529}"/>
                </a:ext>
              </a:extLst>
            </p:cNvPr>
            <p:cNvSpPr/>
            <p:nvPr/>
          </p:nvSpPr>
          <p:spPr>
            <a:xfrm>
              <a:off x="534035" y="879385"/>
              <a:ext cx="50800" cy="432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3DA39CEA-E655-3AE8-981A-9069B461D8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1520" y="3720446"/>
            <a:ext cx="5322957" cy="234327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0759DBA-3766-3D27-506A-6503E8B00210}"/>
              </a:ext>
            </a:extLst>
          </p:cNvPr>
          <p:cNvSpPr txBox="1"/>
          <p:nvPr/>
        </p:nvSpPr>
        <p:spPr>
          <a:xfrm>
            <a:off x="3238725" y="6174821"/>
            <a:ext cx="3428546" cy="2774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출처</a:t>
            </a:r>
            <a:r>
              <a:rPr lang="en-US" altLang="ko-KR" sz="9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ko-KR" altLang="en-US" sz="900" dirty="0">
                <a:hlinkClick r:id="rId4"/>
              </a:rPr>
              <a:t>비즈니스 </a:t>
            </a:r>
            <a:r>
              <a:rPr lang="en-US" altLang="ko-KR" sz="900" dirty="0">
                <a:hlinkClick r:id="rId4"/>
              </a:rPr>
              <a:t>AI(SAP Business AI) | </a:t>
            </a:r>
            <a:r>
              <a:rPr lang="ko-KR" altLang="en-US" sz="900" dirty="0">
                <a:hlinkClick r:id="rId4"/>
              </a:rPr>
              <a:t>인공지능 </a:t>
            </a:r>
            <a:r>
              <a:rPr lang="en-US" altLang="ko-KR" sz="900" dirty="0">
                <a:hlinkClick r:id="rId4"/>
              </a:rPr>
              <a:t>| </a:t>
            </a:r>
            <a:r>
              <a:rPr lang="ko-KR" altLang="en-US" sz="900" dirty="0">
                <a:hlinkClick r:id="rId4"/>
              </a:rPr>
              <a:t>비즈니스를 위한 </a:t>
            </a:r>
            <a:r>
              <a:rPr lang="en-US" altLang="ko-KR" sz="900" dirty="0">
                <a:hlinkClick r:id="rId4"/>
              </a:rPr>
              <a:t>AI</a:t>
            </a:r>
            <a:endParaRPr lang="en-US" altLang="ko-KR" sz="9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8781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E7D9DF-BC32-2968-6B50-08D4CB509A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텍스트 개체 틀 1">
            <a:extLst>
              <a:ext uri="{FF2B5EF4-FFF2-40B4-BE49-F238E27FC236}">
                <a16:creationId xmlns:a16="http://schemas.microsoft.com/office/drawing/2014/main" id="{1E70BAA4-3385-E140-EF40-DCECA53B4F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50924" y="144423"/>
            <a:ext cx="6420898" cy="415588"/>
          </a:xfrm>
        </p:spPr>
        <p:txBody>
          <a:bodyPr/>
          <a:lstStyle/>
          <a:p>
            <a:r>
              <a:rPr lang="en-US" altLang="en-US" sz="2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</a:rPr>
              <a:t>2. intuit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F9465F-8619-9EC4-C6B0-3C9C64A2CC77}"/>
              </a:ext>
            </a:extLst>
          </p:cNvPr>
          <p:cNvSpPr txBox="1"/>
          <p:nvPr/>
        </p:nvSpPr>
        <p:spPr>
          <a:xfrm>
            <a:off x="1181028" y="1427330"/>
            <a:ext cx="7705231" cy="937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1. </a:t>
            </a:r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빌링 현황 </a:t>
            </a:r>
            <a:r>
              <a:rPr lang="en-US" altLang="ko-KR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AI </a:t>
            </a:r>
            <a:r>
              <a:rPr lang="ko-KR" altLang="en-US" sz="14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챗봇</a:t>
            </a:r>
            <a:endParaRPr lang="ko-KR" altLang="en-US" sz="1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자연어 검색을 통해 빌링 현황 정보를 빠르게 얻을 수 있도록 합니다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 (LLM + RAG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아키텍처 활용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활용 데이터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빌링 현황 정보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/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통계 정보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8FD3DA1-7769-81FB-AFE0-AF53ED1209E2}"/>
              </a:ext>
            </a:extLst>
          </p:cNvPr>
          <p:cNvGrpSpPr/>
          <p:nvPr/>
        </p:nvGrpSpPr>
        <p:grpSpPr>
          <a:xfrm>
            <a:off x="534035" y="879385"/>
            <a:ext cx="4418965" cy="432000"/>
            <a:chOff x="534035" y="879385"/>
            <a:chExt cx="4418965" cy="43200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519D424-5FAA-0F42-A56C-1FEC27006E57}"/>
                </a:ext>
              </a:extLst>
            </p:cNvPr>
            <p:cNvSpPr txBox="1"/>
            <p:nvPr/>
          </p:nvSpPr>
          <p:spPr>
            <a:xfrm>
              <a:off x="584835" y="895330"/>
              <a:ext cx="436816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intuit – 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생성형 </a:t>
              </a:r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AI 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서비스 </a:t>
              </a:r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Intuit Assist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F0CF099-B4EA-8B0F-A4E4-F64E0D9B7A15}"/>
                </a:ext>
              </a:extLst>
            </p:cNvPr>
            <p:cNvSpPr/>
            <p:nvPr/>
          </p:nvSpPr>
          <p:spPr>
            <a:xfrm>
              <a:off x="534035" y="879385"/>
              <a:ext cx="50800" cy="432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13F0FE79-DEFA-743D-8CB3-150E5284BA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924" y="3116268"/>
            <a:ext cx="4939805" cy="286234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8A0192C-6378-7B0F-63D2-321F4BB88B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4201" y="3116268"/>
            <a:ext cx="4236950" cy="288432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ECBC9B-094B-5B7F-96F7-6F7357E52E9D}"/>
              </a:ext>
            </a:extLst>
          </p:cNvPr>
          <p:cNvSpPr txBox="1"/>
          <p:nvPr/>
        </p:nvSpPr>
        <p:spPr>
          <a:xfrm>
            <a:off x="3461373" y="6082793"/>
            <a:ext cx="3668971" cy="278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출처</a:t>
            </a:r>
            <a:r>
              <a:rPr lang="en-US" altLang="ko-KR" sz="9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en-US" altLang="ko-KR" sz="900" dirty="0">
                <a:hlinkClick r:id="rId5"/>
              </a:rPr>
              <a:t>Intuit Assist - A new generative AI-powered financial assistant | Intuit</a:t>
            </a:r>
            <a:endParaRPr lang="en-US" altLang="ko-KR" sz="9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547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2CCC90-2867-BCA9-7FC1-D9909C62E1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텍스트 개체 틀 1">
            <a:extLst>
              <a:ext uri="{FF2B5EF4-FFF2-40B4-BE49-F238E27FC236}">
                <a16:creationId xmlns:a16="http://schemas.microsoft.com/office/drawing/2014/main" id="{4F088E7F-9EA9-C790-3BA6-AE0624D4877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50924" y="144423"/>
            <a:ext cx="6420898" cy="415588"/>
          </a:xfrm>
        </p:spPr>
        <p:txBody>
          <a:bodyPr/>
          <a:lstStyle/>
          <a:p>
            <a:r>
              <a:rPr lang="en-US" altLang="en-US" sz="2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</a:rPr>
              <a:t>2. intuit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F2F96BF-335A-63A4-7600-0D0EF720CD8B}"/>
              </a:ext>
            </a:extLst>
          </p:cNvPr>
          <p:cNvGrpSpPr/>
          <p:nvPr/>
        </p:nvGrpSpPr>
        <p:grpSpPr>
          <a:xfrm>
            <a:off x="534035" y="879385"/>
            <a:ext cx="4418965" cy="432000"/>
            <a:chOff x="534035" y="879385"/>
            <a:chExt cx="4418965" cy="43200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E031588-9468-1685-CBDE-1F563B84C542}"/>
                </a:ext>
              </a:extLst>
            </p:cNvPr>
            <p:cNvSpPr txBox="1"/>
            <p:nvPr/>
          </p:nvSpPr>
          <p:spPr>
            <a:xfrm>
              <a:off x="584835" y="895330"/>
              <a:ext cx="436816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intuit – 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생성형 </a:t>
              </a:r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AI 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서비스 </a:t>
              </a:r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Intuit Assist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C792150C-6A13-A258-87B9-64A69BBA1FA0}"/>
                </a:ext>
              </a:extLst>
            </p:cNvPr>
            <p:cNvSpPr/>
            <p:nvPr/>
          </p:nvSpPr>
          <p:spPr>
            <a:xfrm>
              <a:off x="534035" y="879385"/>
              <a:ext cx="50800" cy="432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9233E50-12D7-539D-07A3-27F682F3B5C8}"/>
              </a:ext>
            </a:extLst>
          </p:cNvPr>
          <p:cNvSpPr txBox="1"/>
          <p:nvPr/>
        </p:nvSpPr>
        <p:spPr>
          <a:xfrm>
            <a:off x="1206809" y="1280607"/>
            <a:ext cx="7705231" cy="937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2. </a:t>
            </a:r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생성형 </a:t>
            </a:r>
            <a:r>
              <a:rPr lang="en-US" altLang="ko-KR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AI </a:t>
            </a:r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기반 현황</a:t>
            </a:r>
            <a:r>
              <a:rPr lang="en-US" altLang="ko-KR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요약 보고서 생성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일별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월별 빌링 현황을 요약 후 보고서를 자동 생성합니다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 (LLM + RAG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아키텍처 활용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활용 데이터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빌링 현황 정보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/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통계 정보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1705258-58FF-DC7D-A69C-EDE66A6A79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9426" y="4451858"/>
            <a:ext cx="4556600" cy="1481259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2E493E2-DBB6-2A15-2370-8C12BBEFA8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9425" y="2715599"/>
            <a:ext cx="4556601" cy="159919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7CC6074-1FAA-41AA-D58F-980BEC1440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4876" y="2307048"/>
            <a:ext cx="3883600" cy="212576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C99AC25F-78B6-38EF-9D66-4556A049FF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2708" y="4451858"/>
            <a:ext cx="3983868" cy="207383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B567209-2E21-11D3-46F5-7CCCB2AC74F9}"/>
              </a:ext>
            </a:extLst>
          </p:cNvPr>
          <p:cNvSpPr txBox="1"/>
          <p:nvPr/>
        </p:nvSpPr>
        <p:spPr>
          <a:xfrm>
            <a:off x="3118514" y="6525532"/>
            <a:ext cx="3668971" cy="278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출처</a:t>
            </a:r>
            <a:r>
              <a:rPr lang="en-US" altLang="ko-KR" sz="9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en-US" altLang="ko-KR" sz="900" dirty="0">
                <a:hlinkClick r:id="rId7"/>
              </a:rPr>
              <a:t>Intuit Assist - A new generative AI-powered financial assistant | Intuit</a:t>
            </a:r>
            <a:endParaRPr lang="en-US" altLang="ko-KR" sz="9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9065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42441C-23E2-DB89-B895-5D0AFC2142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텍스트 개체 틀 1">
            <a:extLst>
              <a:ext uri="{FF2B5EF4-FFF2-40B4-BE49-F238E27FC236}">
                <a16:creationId xmlns:a16="http://schemas.microsoft.com/office/drawing/2014/main" id="{011DBFFB-1316-5D0D-1A76-14CE042DB5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50924" y="144423"/>
            <a:ext cx="6420898" cy="415588"/>
          </a:xfrm>
        </p:spPr>
        <p:txBody>
          <a:bodyPr/>
          <a:lstStyle/>
          <a:p>
            <a:r>
              <a:rPr lang="en-US" altLang="en-US" sz="2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</a:rPr>
              <a:t>2. intuit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DEFA02-D9B5-3A7A-5CFA-257806C41D19}"/>
              </a:ext>
            </a:extLst>
          </p:cNvPr>
          <p:cNvSpPr txBox="1"/>
          <p:nvPr/>
        </p:nvSpPr>
        <p:spPr>
          <a:xfrm>
            <a:off x="1171503" y="1603152"/>
            <a:ext cx="7705231" cy="937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3. AI </a:t>
            </a:r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 기반 현금흐름 예측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AI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모델을 활용하여 현금흐름을 예측하고 자금 관리에 도움을 줍니다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 (AI/ML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 활용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활용 데이터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고객 정보 및 거래 히스토리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인보이스 정보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05EA06E-A219-4792-54D8-D26DE8D892CA}"/>
              </a:ext>
            </a:extLst>
          </p:cNvPr>
          <p:cNvGrpSpPr/>
          <p:nvPr/>
        </p:nvGrpSpPr>
        <p:grpSpPr>
          <a:xfrm>
            <a:off x="534035" y="879385"/>
            <a:ext cx="4418965" cy="432000"/>
            <a:chOff x="534035" y="879385"/>
            <a:chExt cx="4418965" cy="43200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15FC6F1-8449-3B4C-0086-BCB2CDB847C5}"/>
                </a:ext>
              </a:extLst>
            </p:cNvPr>
            <p:cNvSpPr txBox="1"/>
            <p:nvPr/>
          </p:nvSpPr>
          <p:spPr>
            <a:xfrm>
              <a:off x="584835" y="895330"/>
              <a:ext cx="436816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intuit – 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생성형 </a:t>
              </a:r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AI 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서비스 </a:t>
              </a:r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Intuit Assist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D664B11-89A0-1AB1-88DB-C26C243A74AC}"/>
                </a:ext>
              </a:extLst>
            </p:cNvPr>
            <p:cNvSpPr/>
            <p:nvPr/>
          </p:nvSpPr>
          <p:spPr>
            <a:xfrm>
              <a:off x="534035" y="879385"/>
              <a:ext cx="50800" cy="432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3D271581-A916-69F3-521C-684A049C6A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924" y="2860064"/>
            <a:ext cx="4811478" cy="280731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8F9F8A5-66AC-DA67-4576-70F8EA178C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2957" y="2860064"/>
            <a:ext cx="4183689" cy="280731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2FFD2D-4EF8-99FA-5FF0-A307F1A8A01E}"/>
              </a:ext>
            </a:extLst>
          </p:cNvPr>
          <p:cNvSpPr txBox="1"/>
          <p:nvPr/>
        </p:nvSpPr>
        <p:spPr>
          <a:xfrm>
            <a:off x="3118514" y="5823625"/>
            <a:ext cx="3668971" cy="278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출처</a:t>
            </a:r>
            <a:r>
              <a:rPr lang="en-US" altLang="ko-KR" sz="9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en-US" altLang="ko-KR" sz="900" dirty="0">
                <a:hlinkClick r:id="rId5"/>
              </a:rPr>
              <a:t>Intuit Assist - A new generative AI-powered financial assistant | Intuit</a:t>
            </a:r>
            <a:endParaRPr lang="en-US" altLang="ko-KR" sz="9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8120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94205A-ACA6-C48B-C06E-00B882922A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텍스트 개체 틀 1">
            <a:extLst>
              <a:ext uri="{FF2B5EF4-FFF2-40B4-BE49-F238E27FC236}">
                <a16:creationId xmlns:a16="http://schemas.microsoft.com/office/drawing/2014/main" id="{4B0F9550-9B18-4B2D-421D-90C2924DE7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50924" y="144423"/>
            <a:ext cx="6420898" cy="415588"/>
          </a:xfrm>
        </p:spPr>
        <p:txBody>
          <a:bodyPr/>
          <a:lstStyle/>
          <a:p>
            <a:r>
              <a:rPr lang="en-US" altLang="en-US" sz="2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</a:rPr>
              <a:t>2. intuit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5B09133-490A-8C88-6ED1-F761A50105E0}"/>
              </a:ext>
            </a:extLst>
          </p:cNvPr>
          <p:cNvGrpSpPr/>
          <p:nvPr/>
        </p:nvGrpSpPr>
        <p:grpSpPr>
          <a:xfrm>
            <a:off x="534035" y="879385"/>
            <a:ext cx="4418965" cy="432000"/>
            <a:chOff x="534035" y="879385"/>
            <a:chExt cx="4418965" cy="43200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858E0D9-B4F5-FE4A-0E54-278C0F5AE7E6}"/>
                </a:ext>
              </a:extLst>
            </p:cNvPr>
            <p:cNvSpPr txBox="1"/>
            <p:nvPr/>
          </p:nvSpPr>
          <p:spPr>
            <a:xfrm>
              <a:off x="584835" y="895330"/>
              <a:ext cx="436816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intuit – 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생성형 </a:t>
              </a:r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AI 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서비스 </a:t>
              </a:r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Intuit Assist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3E5C6A53-B775-103D-5B16-CF61D04F345B}"/>
                </a:ext>
              </a:extLst>
            </p:cNvPr>
            <p:cNvSpPr/>
            <p:nvPr/>
          </p:nvSpPr>
          <p:spPr>
            <a:xfrm>
              <a:off x="534035" y="879385"/>
              <a:ext cx="50800" cy="432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658372A-AE2E-0E62-3758-084A7C39D18B}"/>
              </a:ext>
            </a:extLst>
          </p:cNvPr>
          <p:cNvSpPr txBox="1"/>
          <p:nvPr/>
        </p:nvSpPr>
        <p:spPr>
          <a:xfrm>
            <a:off x="1171502" y="1671008"/>
            <a:ext cx="7705231" cy="937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4. </a:t>
            </a:r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생성형 </a:t>
            </a:r>
            <a:r>
              <a:rPr lang="en-US" altLang="ko-KR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AI </a:t>
            </a:r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기반 인보이스 </a:t>
            </a:r>
            <a:r>
              <a:rPr lang="ko-KR" altLang="en-US" sz="14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리마인더</a:t>
            </a:r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자동 생성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번거로운 인보이스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리마인더를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자동으로 생성하고 관리합니다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 (LLM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 활용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활용 데이터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인보이스 정보 및 연체 정보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A8BD866-05B7-E65C-7714-A034B51C5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570" y="3442570"/>
            <a:ext cx="3510292" cy="2407154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60F4319-0648-FE9E-5F8F-19D65D2B21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0030" y="3641997"/>
            <a:ext cx="4724400" cy="187505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7E6BB85-3F29-93F2-59B6-BD8C5F40A14D}"/>
              </a:ext>
            </a:extLst>
          </p:cNvPr>
          <p:cNvSpPr txBox="1"/>
          <p:nvPr/>
        </p:nvSpPr>
        <p:spPr>
          <a:xfrm>
            <a:off x="3118514" y="5873320"/>
            <a:ext cx="3668971" cy="278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출처</a:t>
            </a:r>
            <a:r>
              <a:rPr lang="en-US" altLang="ko-KR" sz="9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en-US" altLang="ko-KR" sz="900" dirty="0">
                <a:hlinkClick r:id="rId5"/>
              </a:rPr>
              <a:t>Intuit Assist - A new generative AI-powered financial assistant | Intuit</a:t>
            </a:r>
            <a:endParaRPr lang="en-US" altLang="ko-KR" sz="9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0885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3F23CC-2359-67D0-89B3-D51B6A890C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텍스트 개체 틀 1">
            <a:extLst>
              <a:ext uri="{FF2B5EF4-FFF2-40B4-BE49-F238E27FC236}">
                <a16:creationId xmlns:a16="http://schemas.microsoft.com/office/drawing/2014/main" id="{BA849DA7-412A-4B09-BC59-052691D1FB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50924" y="144423"/>
            <a:ext cx="6420898" cy="415588"/>
          </a:xfrm>
        </p:spPr>
        <p:txBody>
          <a:bodyPr/>
          <a:lstStyle/>
          <a:p>
            <a:r>
              <a:rPr lang="en-US" altLang="en-US" sz="2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</a:rPr>
              <a:t>3. </a:t>
            </a:r>
            <a:r>
              <a:rPr lang="en-US" altLang="ko-KR" sz="24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</a:rPr>
              <a:t>Mesha</a:t>
            </a:r>
            <a:endParaRPr lang="en-US" altLang="en-US" sz="24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Pretendard" panose="0200050300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F21C67-D714-5B2B-1398-DE62BD11856E}"/>
              </a:ext>
            </a:extLst>
          </p:cNvPr>
          <p:cNvSpPr txBox="1"/>
          <p:nvPr/>
        </p:nvSpPr>
        <p:spPr>
          <a:xfrm>
            <a:off x="1100385" y="1942740"/>
            <a:ext cx="7705231" cy="660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1. AI </a:t>
            </a:r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 기반 현금흐름 예측</a:t>
            </a:r>
            <a:endParaRPr lang="en-US" altLang="ko-KR" sz="1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AI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기반 모델을 활용하여 미래 수익을 예측하고 의사결정에 도움을 줍니다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13D3D4-F29E-4923-CE55-BCA7CBAC6672}"/>
              </a:ext>
            </a:extLst>
          </p:cNvPr>
          <p:cNvSpPr txBox="1"/>
          <p:nvPr/>
        </p:nvSpPr>
        <p:spPr>
          <a:xfrm>
            <a:off x="1100384" y="2736974"/>
            <a:ext cx="7705231" cy="660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2. </a:t>
            </a:r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고객 패턴 분석을 통한 지불 가능성 예측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고객별 과거 패턴을 분석하여 지불 가능성을 예측합니다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4FD74AEB-4CA3-02C5-29C1-9327E49FBF99}"/>
              </a:ext>
            </a:extLst>
          </p:cNvPr>
          <p:cNvGrpSpPr/>
          <p:nvPr/>
        </p:nvGrpSpPr>
        <p:grpSpPr>
          <a:xfrm>
            <a:off x="534035" y="879385"/>
            <a:ext cx="3717925" cy="432000"/>
            <a:chOff x="534035" y="879385"/>
            <a:chExt cx="3717925" cy="43200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BA45A24-A1B9-0FB8-B884-2A58C6198EE8}"/>
                </a:ext>
              </a:extLst>
            </p:cNvPr>
            <p:cNvSpPr txBox="1"/>
            <p:nvPr/>
          </p:nvSpPr>
          <p:spPr>
            <a:xfrm>
              <a:off x="584835" y="895330"/>
              <a:ext cx="366712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Mesha – AI 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Pretendard" panose="02000503000000020004" pitchFamily="50" charset="-127"/>
                </a:rPr>
                <a:t>기반 회계 처리 솔루션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2F28E0D4-8B26-6974-9F43-3A9F1E6FEFD1}"/>
                </a:ext>
              </a:extLst>
            </p:cNvPr>
            <p:cNvSpPr/>
            <p:nvPr/>
          </p:nvSpPr>
          <p:spPr>
            <a:xfrm>
              <a:off x="534035" y="879385"/>
              <a:ext cx="50800" cy="4320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E78809D-DA7C-F3DE-0281-7E9BD3550DC7}"/>
              </a:ext>
            </a:extLst>
          </p:cNvPr>
          <p:cNvSpPr txBox="1"/>
          <p:nvPr/>
        </p:nvSpPr>
        <p:spPr>
          <a:xfrm>
            <a:off x="1100384" y="3548713"/>
            <a:ext cx="7705231" cy="660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3. </a:t>
            </a:r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연체 인보이스 자동 추적 및 관리</a:t>
            </a:r>
            <a:endParaRPr lang="en-US" altLang="ko-KR" sz="1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연체된 인보이스를 자동으로 추적하고 관리하여 현금흐름을 최적화 합니다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8257392"/>
      </p:ext>
    </p:extLst>
  </p:cSld>
  <p:clrMapOvr>
    <a:masterClrMapping/>
  </p:clrMapOvr>
</p:sld>
</file>

<file path=ppt/theme/theme1.xml><?xml version="1.0" encoding="utf-8"?>
<a:theme xmlns:a="http://schemas.openxmlformats.org/drawingml/2006/main" name="기본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맑은 고딕"/>
        <a:ea typeface="맑은 고딕"/>
        <a:cs typeface=""/>
      </a:majorFont>
      <a:minorFont>
        <a:latin typeface="맑은 고딕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기본형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9E1DA39EC77B6B45BD89C24A68BB898A" ma:contentTypeVersion="10" ma:contentTypeDescription="새 문서를 만듭니다." ma:contentTypeScope="" ma:versionID="c5efdbda359fa882f802b1d7f5984451">
  <xsd:schema xmlns:xsd="http://www.w3.org/2001/XMLSchema" xmlns:xs="http://www.w3.org/2001/XMLSchema" xmlns:p="http://schemas.microsoft.com/office/2006/metadata/properties" xmlns:ns2="6b909692-e24c-433a-9096-7706e37c1859" xmlns:ns3="ec8c4db8-07d7-4017-aec7-424a0d8ce7bf" targetNamespace="http://schemas.microsoft.com/office/2006/metadata/properties" ma:root="true" ma:fieldsID="420293c9f5a2de7dd54dc5c64a6f69e1" ns2:_="" ns3:_="">
    <xsd:import namespace="6b909692-e24c-433a-9096-7706e37c1859"/>
    <xsd:import namespace="ec8c4db8-07d7-4017-aec7-424a0d8ce7b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909692-e24c-433a-9096-7706e37c185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c8c4db8-07d7-4017-aec7-424a0d8ce7bf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D562FD6-59A2-4A04-ABFA-83643A32FA4A}">
  <ds:schemaRefs>
    <ds:schemaRef ds:uri="http://schemas.microsoft.com/office/infopath/2007/PartnerControls"/>
    <ds:schemaRef ds:uri="http://schemas.microsoft.com/office/2006/metadata/properties"/>
    <ds:schemaRef ds:uri="http://purl.org/dc/terms/"/>
    <ds:schemaRef ds:uri="e48e4108-fefe-49ab-9364-9d45c7f46257"/>
    <ds:schemaRef ds:uri="http://schemas.openxmlformats.org/package/2006/metadata/core-properties"/>
    <ds:schemaRef ds:uri="f6855df6-1c6a-44de-9fa4-087d467b974b"/>
    <ds:schemaRef ds:uri="http://schemas.microsoft.com/office/2006/documentManagement/types"/>
    <ds:schemaRef ds:uri="http://purl.org/dc/elements/1.1/"/>
    <ds:schemaRef ds:uri="http://purl.org/dc/dcmitype/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4F343F6-15FB-48C7-9E29-59016E93F48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D49AFB5-614B-4356-9361-5B5DFC2DC55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b909692-e24c-433a-9096-7706e37c1859"/>
    <ds:schemaRef ds:uri="ec8c4db8-07d7-4017-aec7-424a0d8ce7b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1360</TotalTime>
  <Words>502</Words>
  <Application>Microsoft Office PowerPoint</Application>
  <PresentationFormat>A4 용지(210x297mm)</PresentationFormat>
  <Paragraphs>75</Paragraphs>
  <Slides>11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11</vt:i4>
      </vt:variant>
    </vt:vector>
  </HeadingPairs>
  <TitlesOfParts>
    <vt:vector size="21" baseType="lpstr">
      <vt:lpstr>Pretendard</vt:lpstr>
      <vt:lpstr>Calibri Light</vt:lpstr>
      <vt:lpstr>나눔고딕</vt:lpstr>
      <vt:lpstr>Arial</vt:lpstr>
      <vt:lpstr>Arial Black</vt:lpstr>
      <vt:lpstr>맑은 고딕</vt:lpstr>
      <vt:lpstr>Calibri</vt:lpstr>
      <vt:lpstr>나눔스퀘어</vt:lpstr>
      <vt:lpstr>기본형</vt:lpstr>
      <vt:lpstr>1_기본형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엔텔스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엔텔스 회사소개서</dc:title>
  <dc:creator>엔텔스</dc:creator>
  <cp:lastModifiedBy>김영준</cp:lastModifiedBy>
  <cp:revision>70</cp:revision>
  <cp:lastPrinted>2024-02-14T01:54:45Z</cp:lastPrinted>
  <dcterms:created xsi:type="dcterms:W3CDTF">2022-03-10T02:21:52Z</dcterms:created>
  <dcterms:modified xsi:type="dcterms:W3CDTF">2025-03-10T03:44:45Z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0x0101009E1DA39EC77B6B45BD89C24A68BB898A</vt:lpwstr>
  </property>
</Properties>
</file>